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80" r:id="rId6"/>
    <p:sldId id="275" r:id="rId7"/>
    <p:sldId id="267" r:id="rId8"/>
    <p:sldId id="271" r:id="rId9"/>
    <p:sldId id="272" r:id="rId10"/>
    <p:sldId id="268" r:id="rId11"/>
    <p:sldId id="274" r:id="rId12"/>
    <p:sldId id="277" r:id="rId13"/>
    <p:sldId id="278" r:id="rId14"/>
    <p:sldId id="273" r:id="rId15"/>
    <p:sldId id="279" r:id="rId16"/>
    <p:sldId id="28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5917" autoAdjust="0"/>
  </p:normalViewPr>
  <p:slideViewPr>
    <p:cSldViewPr>
      <p:cViewPr>
        <p:scale>
          <a:sx n="96" d="100"/>
          <a:sy n="9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2629-214F-4009-8EDF-6305088CF13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8E919-3F55-4904-8830-2AF832CC4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92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dny_Yul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Yule_distribution" TargetMode="External"/><Relationship Id="rId5" Type="http://schemas.openxmlformats.org/officeDocument/2006/relationships/hyperlink" Target="http://en.wikipedia.org/wiki/Herbert_A._Simon" TargetMode="External"/><Relationship Id="rId4" Type="http://schemas.openxmlformats.org/officeDocument/2006/relationships/hyperlink" Target="http://en.wikipedia.org/wiki/Preferential_attachment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61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01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53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7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3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43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105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52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54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5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connie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1925 Yule published the paper "A Mathematical Theory of Evolution, based on the Conclusions of Dr. J. C. Willis, F.R.S.",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[3]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where he proposes a stochastic process that leads to a distribution with a power-law tail — in this case, the distribution of species and genera. This was later called the Yule process, but is now better known as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referential attachment"/>
              </a:rPr>
              <a:t>preferential attachment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erbert A. Simon"/>
              </a:rPr>
              <a:t>Herbert A. Simon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dubbed the resulting distribution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Yule distribution"/>
              </a:rPr>
              <a:t>Yule distribution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his honor.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Chung &amp; Cox uses the Yule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 that the distribution fit the empirical data in the popular music industry. This implies that the superstar phenomenon follows a stochastic model, instead of being dependent on talent.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superstar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phonomenon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could exist among individuals with equal talent (politicians,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atheletes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, actors, singers)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35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Katie</a:t>
            </a:r>
          </a:p>
          <a:p>
            <a:endParaRPr lang="en-US" dirty="0" smtClean="0"/>
          </a:p>
          <a:p>
            <a:r>
              <a:rPr lang="en-US" dirty="0" smtClean="0"/>
              <a:t>1. Yule</a:t>
            </a:r>
            <a:r>
              <a:rPr lang="en-US" baseline="0" dirty="0" smtClean="0"/>
              <a:t> started constructing this distribution by analyzing specific mutation within each genus.</a:t>
            </a:r>
          </a:p>
          <a:p>
            <a:r>
              <a:rPr lang="en-US" baseline="0" dirty="0" smtClean="0"/>
              <a:t>He assumes that in each genera, the prime species can create a new species of the same genus with fixed probability p</a:t>
            </a:r>
            <a:endParaRPr lang="en-US" dirty="0" smtClean="0"/>
          </a:p>
          <a:p>
            <a:r>
              <a:rPr lang="en-US" dirty="0" smtClean="0"/>
              <a:t>So suppose there are N prime species</a:t>
            </a:r>
            <a:r>
              <a:rPr lang="en-US" baseline="0" dirty="0" smtClean="0"/>
              <a:t> all of different genera, then after infinite time, Yule discovers a geometric distribution of the number of species in the genus. </a:t>
            </a:r>
          </a:p>
          <a:p>
            <a:r>
              <a:rPr lang="en-US" baseline="0" dirty="0" smtClean="0"/>
              <a:t>The same method can be applied to the number of genera in each family and he concludes that this random variable also has a geometric distribution.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Let X represents the number of species in genus across all ages after infinite time.  f(x) is a frequency distribution.</a:t>
            </a:r>
          </a:p>
          <a:p>
            <a:r>
              <a:rPr lang="en-US" baseline="0" dirty="0" smtClean="0"/>
              <a:t>In other words, this distribution wants to know how likely a genus will end up with x different specifies across all ages after infinite time. </a:t>
            </a:r>
          </a:p>
          <a:p>
            <a:r>
              <a:rPr lang="en-US" baseline="0" dirty="0" smtClean="0"/>
              <a:t>In the superstardom example that we will explain later, f(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) represents the probability that a performer will end up with I gold-records after some period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11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bright to dark color, the value of rho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53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30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38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9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connie</a:t>
            </a:r>
            <a:endParaRPr lang="en-US" dirty="0" smtClean="0"/>
          </a:p>
          <a:p>
            <a:r>
              <a:rPr lang="en-US" dirty="0" smtClean="0"/>
              <a:t>-Each person purchases</a:t>
            </a:r>
            <a:r>
              <a:rPr lang="en-US" baseline="0" dirty="0" smtClean="0"/>
              <a:t> different records each time</a:t>
            </a:r>
          </a:p>
          <a:p>
            <a:r>
              <a:rPr lang="en-US" baseline="0" dirty="0" smtClean="0"/>
              <a:t>-Yule assumptions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consumer buys the same number of records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probability that a new consumer chooses a record that was already chosen is proportional to the probability that the number of old consumers who have chosen the record </a:t>
            </a:r>
            <a:r>
              <a:rPr lang="en-US" baseline="0" dirty="0" smtClean="0">
                <a:sym typeface="Wingdings" pitchFamily="2" charset="2"/>
              </a:rPr>
              <a:t> indicates network effect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There is a constant probability that new records are chosen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8E919-3F55-4904-8830-2AF832CC44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69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3888EB-2A9A-445B-8DBD-520002E572C0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861C74-2324-4A70-A00B-4767DFA3C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Yule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Connie </a:t>
            </a:r>
            <a:r>
              <a:rPr lang="en-US" dirty="0" err="1" smtClean="0"/>
              <a:t>Qian</a:t>
            </a:r>
            <a:endParaRPr lang="en-US" dirty="0" smtClean="0"/>
          </a:p>
          <a:p>
            <a:r>
              <a:rPr lang="en-US" dirty="0" smtClean="0"/>
              <a:t>Grant Jenkins</a:t>
            </a:r>
          </a:p>
          <a:p>
            <a:r>
              <a:rPr lang="en-US" dirty="0" smtClean="0"/>
              <a:t>Katie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02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Superstar Example (empirical analysis)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Prediction of number of gold-records held by singers of popular music </a:t>
                </a:r>
              </a:p>
              <a:p>
                <a:r>
                  <a:rPr lang="en-US" dirty="0" smtClean="0"/>
                  <a:t># of Gold-records indicates monetary success</a:t>
                </a:r>
              </a:p>
              <a:p>
                <a:r>
                  <a:rPr lang="en-US" dirty="0" smtClean="0"/>
                  <a:t>Yule distribution is a good fit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(this means that the probability that a new consumer chooses a record that has not been chosen is zero)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4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11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Superstar example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+1)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:r>
                  <a:rPr lang="el-GR" dirty="0"/>
                  <a:t>δ≈</a:t>
                </a:r>
                <a:r>
                  <a:rPr lang="en-US" dirty="0"/>
                  <a:t>0,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l-GR" dirty="0"/>
                  <a:t> ≈</a:t>
                </a:r>
                <a:r>
                  <a:rPr lang="en-US" dirty="0"/>
                  <a:t> 1</a:t>
                </a:r>
              </a:p>
              <a:p>
                <a:r>
                  <a:rPr lang="en-US" dirty="0" smtClean="0"/>
                  <a:t>f(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</a:t>
                </a:r>
                <a:r>
                  <a:rPr lang="en-US" dirty="0"/>
                  <a:t>= B(</a:t>
                </a:r>
                <a:r>
                  <a:rPr lang="en-US" dirty="0" err="1"/>
                  <a:t>i</a:t>
                </a:r>
                <a:r>
                  <a:rPr lang="en-US" dirty="0"/>
                  <a:t>, 1+1), </a:t>
                </a:r>
                <a:r>
                  <a:rPr lang="en-US" dirty="0" err="1"/>
                  <a:t>i</a:t>
                </a:r>
                <a:r>
                  <a:rPr lang="en-US" dirty="0"/>
                  <a:t>=1,2,…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+2)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1!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F(x)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 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2181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Superstar Example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E[X] does not exist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Harmonic Series</a:t>
                </a:r>
              </a:p>
              <a:p>
                <a:r>
                  <a:rPr lang="en-US" dirty="0" err="1"/>
                  <a:t>Var</a:t>
                </a:r>
                <a:r>
                  <a:rPr lang="en-US" dirty="0"/>
                  <a:t>[X] does not </a:t>
                </a:r>
                <a:r>
                  <a:rPr lang="en-US" dirty="0" smtClean="0"/>
                  <a:t>exist</a:t>
                </a:r>
              </a:p>
              <a:p>
                <a:r>
                  <a:rPr lang="en-US" dirty="0" smtClean="0"/>
                  <a:t>M.G.F.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(3)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𝑡𝑛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4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103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Measures of Center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Median of X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Mode of X</a:t>
                </a:r>
              </a:p>
              <a:p>
                <a:pPr lvl="1"/>
                <a:r>
                  <a:rPr lang="en-US" dirty="0" smtClean="0"/>
                  <a:t>Max(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𝑑𝑖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+1)</m:t>
                        </m:r>
                      </m:den>
                    </m:f>
                    <m:groupChr>
                      <m:groupChrPr>
                        <m:chr m:val="⇒"/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latin typeface="Cambria Math"/>
                      </a:rPr>
                      <m:t>0=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⇒"/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Nearest integral to ½ is 1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  <a:blipFill rotWithShape="1">
                <a:blip r:embed="rId3" cstate="print"/>
                <a:stretch>
                  <a:fillRect l="-44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8403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34" t="19877" r="31808" b="11252"/>
          <a:stretch/>
        </p:blipFill>
        <p:spPr bwMode="auto">
          <a:xfrm>
            <a:off x="2438400" y="-29901"/>
            <a:ext cx="4249838" cy="688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4803" y="6604084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Chung &amp; Cox (1994)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02109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 =1 is implausible </a:t>
                </a:r>
              </a:p>
              <a:p>
                <a:pPr lvl="1"/>
                <a:r>
                  <a:rPr lang="en-US" dirty="0" smtClean="0"/>
                  <a:t>Because it requires that </a:t>
                </a:r>
                <a:r>
                  <a:rPr lang="el-GR" dirty="0" smtClean="0"/>
                  <a:t>δ</a:t>
                </a:r>
                <a:r>
                  <a:rPr lang="en-US" dirty="0" smtClean="0"/>
                  <a:t>=0</a:t>
                </a:r>
              </a:p>
              <a:p>
                <a:r>
                  <a:rPr lang="en-US" dirty="0" smtClean="0"/>
                  <a:t>Yule distribution with beta function doesn’t fit the data well</a:t>
                </a:r>
              </a:p>
              <a:p>
                <a:pPr lvl="1"/>
                <a:r>
                  <a:rPr lang="en-US" dirty="0" smtClean="0"/>
                  <a:t>Generalizes Yule distribution using incomplete beta fits the data better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44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4742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830763"/>
          </a:xfrm>
        </p:spPr>
        <p:txBody>
          <a:bodyPr/>
          <a:lstStyle/>
          <a:p>
            <a:r>
              <a:rPr lang="en-US" dirty="0" smtClean="0"/>
              <a:t>Yule distribution applies well to highly skewed distributions</a:t>
            </a:r>
          </a:p>
          <a:p>
            <a:r>
              <a:rPr lang="en-US" dirty="0" smtClean="0"/>
              <a:t>But finding the Yule distribution in natural phenomena does not imply that those phenomenon are explained by the Yule process </a:t>
            </a:r>
            <a:endParaRPr lang="en-US" dirty="0"/>
          </a:p>
        </p:txBody>
      </p:sp>
      <p:pic>
        <p:nvPicPr>
          <p:cNvPr id="1026" name="Picture 2" descr="http://images4.wikia.nocookie.net/__cb20110601124637/restaurantcity/images/d/dd/Yule_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5908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87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Thanks! Questions?</a:t>
            </a:r>
            <a:endParaRPr lang="en-US" dirty="0"/>
          </a:p>
        </p:txBody>
      </p:sp>
      <p:pic>
        <p:nvPicPr>
          <p:cNvPr id="1026" name="Picture 2" descr="http://www-history.mcs.st-and.ac.uk/BigPictures/Yu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6036" y="2505075"/>
            <a:ext cx="20363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d/dd/HerbertSim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05075"/>
            <a:ext cx="1685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4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Definition, parameters</a:t>
            </a:r>
          </a:p>
          <a:p>
            <a:r>
              <a:rPr lang="en-US" dirty="0" smtClean="0"/>
              <a:t>PMF</a:t>
            </a:r>
          </a:p>
          <a:p>
            <a:r>
              <a:rPr lang="en-US" dirty="0" smtClean="0"/>
              <a:t>CDF</a:t>
            </a:r>
          </a:p>
          <a:p>
            <a:r>
              <a:rPr lang="en-US" dirty="0" smtClean="0"/>
              <a:t>MGF</a:t>
            </a:r>
          </a:p>
          <a:p>
            <a:r>
              <a:rPr lang="en-US" dirty="0" smtClean="0"/>
              <a:t>Expected value, variance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Empirical example</a:t>
            </a:r>
          </a:p>
          <a:p>
            <a:r>
              <a:rPr lang="en-US" dirty="0" smtClean="0"/>
              <a:t>Conclusions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york.ac.uk/depts/maths/histstat/people/yu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956" y="1295400"/>
            <a:ext cx="3362325" cy="490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11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Yule (1924) “A Mathematical Theory of Evolution…” </a:t>
            </a:r>
          </a:p>
          <a:p>
            <a:r>
              <a:rPr lang="en-US" dirty="0" smtClean="0"/>
              <a:t>Simon (1955) “On a Class of Skew Distribution Functions”</a:t>
            </a:r>
          </a:p>
          <a:p>
            <a:r>
              <a:rPr lang="en-US" dirty="0" smtClean="0"/>
              <a:t>Chung &amp; Cox (1994) “A Stochastic Model of Superstardom: An Application of the Yule Distribution”</a:t>
            </a:r>
          </a:p>
          <a:p>
            <a:r>
              <a:rPr lang="en-US" dirty="0" err="1" smtClean="0"/>
              <a:t>Spierdijk</a:t>
            </a:r>
            <a:r>
              <a:rPr lang="en-US" dirty="0" smtClean="0"/>
              <a:t> &amp; </a:t>
            </a:r>
            <a:r>
              <a:rPr lang="en-US" dirty="0" err="1" smtClean="0"/>
              <a:t>Voorneveld</a:t>
            </a:r>
            <a:r>
              <a:rPr lang="en-US" dirty="0" smtClean="0"/>
              <a:t> (2007) “Superstars without talent? The Yule Distribution Controversy”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042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944562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Brief History</a:t>
                </a:r>
              </a:p>
              <a:p>
                <a:r>
                  <a:rPr lang="en-US" dirty="0" smtClean="0"/>
                  <a:t>Discrete Probability Distribution</a:t>
                </a:r>
              </a:p>
              <a:p>
                <a:r>
                  <a:rPr lang="en-US" dirty="0" err="1"/>
                  <a:t>p</a:t>
                </a:r>
                <a:r>
                  <a:rPr lang="en-US" dirty="0" err="1" smtClean="0"/>
                  <a:t>.m.f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where 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Beta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err="1"/>
                  <a:t>c</a:t>
                </a:r>
                <a:r>
                  <a:rPr lang="en-US" dirty="0" err="1" smtClean="0"/>
                  <a:t>.d.f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=1−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3" cstate="print"/>
                <a:stretch>
                  <a:fillRect l="-370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2977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Graphs of </a:t>
            </a:r>
            <a:r>
              <a:rPr lang="en-US" dirty="0" err="1" smtClean="0"/>
              <a:t>p.m.f</a:t>
            </a:r>
            <a:r>
              <a:rPr lang="en-US" dirty="0" smtClean="0"/>
              <a:t> and </a:t>
            </a:r>
            <a:r>
              <a:rPr lang="en-US" dirty="0" err="1" smtClean="0"/>
              <a:t>c.d.f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(Discrete Distribution!)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3819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P.M.F.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572825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.D.F.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685800" y="6107523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=0.25, 0.5, 1, 2, 4, 8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07523"/>
                <a:ext cx="2362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7272"/>
            <a:ext cx="4114800" cy="37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7272"/>
            <a:ext cx="4038600" cy="37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20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Parameters of the general Yule Distribution</a:t>
            </a:r>
            <a:endParaRPr lang="en-US" sz="3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E[X]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&gt;1</a:t>
                </a:r>
              </a:p>
              <a:p>
                <a:r>
                  <a:rPr lang="en-US" dirty="0" err="1" smtClean="0"/>
                  <a:t>Var</a:t>
                </a:r>
                <a:r>
                  <a:rPr lang="en-US" dirty="0" smtClean="0"/>
                  <a:t>[X]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−2)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M.G.F.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(1)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(1)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+2)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𝑡𝑛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 smtClean="0"/>
                  <a:t>Pochhammer</a:t>
                </a:r>
                <a:r>
                  <a:rPr lang="en-US" dirty="0" smtClean="0"/>
                  <a:t> Symbol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444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5165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Distribution of words by their frequency of occurrence</a:t>
            </a:r>
          </a:p>
          <a:p>
            <a:r>
              <a:rPr lang="en-US" dirty="0" smtClean="0"/>
              <a:t>Distribution of scientists by the number of papers published</a:t>
            </a:r>
          </a:p>
          <a:p>
            <a:r>
              <a:rPr lang="en-US" dirty="0" smtClean="0"/>
              <a:t>Distribution of cities by population</a:t>
            </a:r>
          </a:p>
          <a:p>
            <a:r>
              <a:rPr lang="en-US" dirty="0" smtClean="0"/>
              <a:t>Distribution of incomes by size</a:t>
            </a:r>
          </a:p>
          <a:p>
            <a:r>
              <a:rPr lang="en-US" dirty="0" smtClean="0"/>
              <a:t>Distributions of biological genera by number of species</a:t>
            </a:r>
          </a:p>
          <a:p>
            <a:r>
              <a:rPr lang="en-US" dirty="0" smtClean="0"/>
              <a:t>Distribution of consumer’s choice of artistic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75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Superstar </a:t>
            </a:r>
            <a:r>
              <a:rPr lang="en-US" dirty="0"/>
              <a:t>phenomenon </a:t>
            </a:r>
            <a:r>
              <a:rPr lang="en-US" dirty="0" smtClean="0"/>
              <a:t>(</a:t>
            </a:r>
            <a:r>
              <a:rPr lang="en-US" dirty="0"/>
              <a:t>Chung &amp; Cox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number of people have a concentrate of huge earnings</a:t>
            </a:r>
          </a:p>
          <a:p>
            <a:r>
              <a:rPr lang="en-US" dirty="0" smtClean="0"/>
              <a:t>Low supply, high demand</a:t>
            </a:r>
          </a:p>
          <a:p>
            <a:r>
              <a:rPr lang="en-US" dirty="0" smtClean="0"/>
              <a:t>Does it really have to do with ability (talent)?</a:t>
            </a:r>
          </a:p>
          <a:p>
            <a:r>
              <a:rPr lang="en-US" dirty="0" smtClean="0"/>
              <a:t>If not, then the income distribution is not fair!</a:t>
            </a:r>
          </a:p>
          <a:p>
            <a:r>
              <a:rPr lang="en-US" dirty="0" smtClean="0"/>
              <a:t>There are many theories of why only a few people succeed (Malcolm </a:t>
            </a:r>
            <a:r>
              <a:rPr lang="en-US" dirty="0" err="1" smtClean="0"/>
              <a:t>Gladwell</a:t>
            </a:r>
            <a:r>
              <a:rPr lang="en-US" dirty="0" smtClean="0"/>
              <a:t>, anyone?)</a:t>
            </a:r>
          </a:p>
          <a:p>
            <a:r>
              <a:rPr lang="en-US" dirty="0" smtClean="0"/>
              <a:t>Chung &amp; Cox predicts that success comes by LUCKY individuals, not necessarily talented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38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Yule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828800"/>
            <a:ext cx="457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43268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843268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990" y="1831693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843268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843268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4384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0847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600" y="37310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438607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2135497" y="5120446"/>
                <a:ext cx="4427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97" y="5120446"/>
                <a:ext cx="442750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516" y="2514086"/>
            <a:ext cx="494958" cy="494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514086"/>
            <a:ext cx="494958" cy="494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508003"/>
            <a:ext cx="494958" cy="4949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232" y="2508003"/>
            <a:ext cx="494958" cy="494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1042" y="2508003"/>
            <a:ext cx="494958" cy="4949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7494" y="2508003"/>
            <a:ext cx="494958" cy="4949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516" y="3212581"/>
            <a:ext cx="494958" cy="4949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669" y="3177460"/>
            <a:ext cx="494958" cy="4949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484" y="3194900"/>
            <a:ext cx="494958" cy="4949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3160417"/>
            <a:ext cx="494958" cy="4949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094" y="3153937"/>
            <a:ext cx="494958" cy="4949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261" y="3806748"/>
            <a:ext cx="494958" cy="494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261" y="4461760"/>
            <a:ext cx="494958" cy="4949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080" y="3806748"/>
            <a:ext cx="494958" cy="49495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694" y="3806748"/>
            <a:ext cx="494958" cy="4949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244" y="3806748"/>
            <a:ext cx="494958" cy="494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694" y="4406408"/>
            <a:ext cx="494958" cy="4949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3940" y="3831508"/>
            <a:ext cx="494958" cy="4949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669" y="4377393"/>
            <a:ext cx="494958" cy="49495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321" y="3177242"/>
            <a:ext cx="494958" cy="4949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856556"/>
            <a:ext cx="494958" cy="4949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218" y="4433067"/>
            <a:ext cx="494958" cy="4949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853" y="4476844"/>
            <a:ext cx="494958" cy="4949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499" y="4476844"/>
            <a:ext cx="494958" cy="494958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>
          <a:xfrm>
            <a:off x="3078866" y="2696901"/>
            <a:ext cx="4224759" cy="3080641"/>
          </a:xfrm>
          <a:custGeom>
            <a:avLst/>
            <a:gdLst>
              <a:gd name="connsiteX0" fmla="*/ 57873 w 4224759"/>
              <a:gd name="connsiteY0" fmla="*/ 11575 h 3080641"/>
              <a:gd name="connsiteX1" fmla="*/ 1666754 w 4224759"/>
              <a:gd name="connsiteY1" fmla="*/ 0 h 3080641"/>
              <a:gd name="connsiteX2" fmla="*/ 2754775 w 4224759"/>
              <a:gd name="connsiteY2" fmla="*/ 11575 h 3080641"/>
              <a:gd name="connsiteX3" fmla="*/ 2986268 w 4224759"/>
              <a:gd name="connsiteY3" fmla="*/ 34724 h 3080641"/>
              <a:gd name="connsiteX4" fmla="*/ 3148314 w 4224759"/>
              <a:gd name="connsiteY4" fmla="*/ 57874 h 3080641"/>
              <a:gd name="connsiteX5" fmla="*/ 3275635 w 4224759"/>
              <a:gd name="connsiteY5" fmla="*/ 81023 h 3080641"/>
              <a:gd name="connsiteX6" fmla="*/ 3379807 w 4224759"/>
              <a:gd name="connsiteY6" fmla="*/ 92598 h 3080641"/>
              <a:gd name="connsiteX7" fmla="*/ 3426106 w 4224759"/>
              <a:gd name="connsiteY7" fmla="*/ 104172 h 3080641"/>
              <a:gd name="connsiteX8" fmla="*/ 3495554 w 4224759"/>
              <a:gd name="connsiteY8" fmla="*/ 115747 h 3080641"/>
              <a:gd name="connsiteX9" fmla="*/ 3518704 w 4224759"/>
              <a:gd name="connsiteY9" fmla="*/ 138896 h 3080641"/>
              <a:gd name="connsiteX10" fmla="*/ 3507129 w 4224759"/>
              <a:gd name="connsiteY10" fmla="*/ 173621 h 3080641"/>
              <a:gd name="connsiteX11" fmla="*/ 3402957 w 4224759"/>
              <a:gd name="connsiteY11" fmla="*/ 219919 h 3080641"/>
              <a:gd name="connsiteX12" fmla="*/ 3368233 w 4224759"/>
              <a:gd name="connsiteY12" fmla="*/ 231494 h 3080641"/>
              <a:gd name="connsiteX13" fmla="*/ 3055716 w 4224759"/>
              <a:gd name="connsiteY13" fmla="*/ 254643 h 3080641"/>
              <a:gd name="connsiteX14" fmla="*/ 2893671 w 4224759"/>
              <a:gd name="connsiteY14" fmla="*/ 266218 h 3080641"/>
              <a:gd name="connsiteX15" fmla="*/ 2824223 w 4224759"/>
              <a:gd name="connsiteY15" fmla="*/ 277793 h 3080641"/>
              <a:gd name="connsiteX16" fmla="*/ 2789499 w 4224759"/>
              <a:gd name="connsiteY16" fmla="*/ 289367 h 3080641"/>
              <a:gd name="connsiteX17" fmla="*/ 2592729 w 4224759"/>
              <a:gd name="connsiteY17" fmla="*/ 312517 h 3080641"/>
              <a:gd name="connsiteX18" fmla="*/ 416688 w 4224759"/>
              <a:gd name="connsiteY18" fmla="*/ 324091 h 3080641"/>
              <a:gd name="connsiteX19" fmla="*/ 277792 w 4224759"/>
              <a:gd name="connsiteY19" fmla="*/ 358815 h 3080641"/>
              <a:gd name="connsiteX20" fmla="*/ 196769 w 4224759"/>
              <a:gd name="connsiteY20" fmla="*/ 381965 h 3080641"/>
              <a:gd name="connsiteX21" fmla="*/ 81023 w 4224759"/>
              <a:gd name="connsiteY21" fmla="*/ 439838 h 3080641"/>
              <a:gd name="connsiteX22" fmla="*/ 57873 w 4224759"/>
              <a:gd name="connsiteY22" fmla="*/ 474562 h 3080641"/>
              <a:gd name="connsiteX23" fmla="*/ 34724 w 4224759"/>
              <a:gd name="connsiteY23" fmla="*/ 497712 h 3080641"/>
              <a:gd name="connsiteX24" fmla="*/ 0 w 4224759"/>
              <a:gd name="connsiteY24" fmla="*/ 578734 h 3080641"/>
              <a:gd name="connsiteX25" fmla="*/ 23149 w 4224759"/>
              <a:gd name="connsiteY25" fmla="*/ 659757 h 3080641"/>
              <a:gd name="connsiteX26" fmla="*/ 46299 w 4224759"/>
              <a:gd name="connsiteY26" fmla="*/ 694481 h 3080641"/>
              <a:gd name="connsiteX27" fmla="*/ 104172 w 4224759"/>
              <a:gd name="connsiteY27" fmla="*/ 740780 h 3080641"/>
              <a:gd name="connsiteX28" fmla="*/ 219919 w 4224759"/>
              <a:gd name="connsiteY28" fmla="*/ 763929 h 3080641"/>
              <a:gd name="connsiteX29" fmla="*/ 1111169 w 4224759"/>
              <a:gd name="connsiteY29" fmla="*/ 752355 h 3080641"/>
              <a:gd name="connsiteX30" fmla="*/ 1192192 w 4224759"/>
              <a:gd name="connsiteY30" fmla="*/ 740780 h 3080641"/>
              <a:gd name="connsiteX31" fmla="*/ 1284790 w 4224759"/>
              <a:gd name="connsiteY31" fmla="*/ 729205 h 3080641"/>
              <a:gd name="connsiteX32" fmla="*/ 1412111 w 4224759"/>
              <a:gd name="connsiteY32" fmla="*/ 706056 h 3080641"/>
              <a:gd name="connsiteX33" fmla="*/ 2511706 w 4224759"/>
              <a:gd name="connsiteY33" fmla="*/ 694481 h 3080641"/>
              <a:gd name="connsiteX34" fmla="*/ 2581154 w 4224759"/>
              <a:gd name="connsiteY34" fmla="*/ 682907 h 3080641"/>
              <a:gd name="connsiteX35" fmla="*/ 2662177 w 4224759"/>
              <a:gd name="connsiteY35" fmla="*/ 671332 h 3080641"/>
              <a:gd name="connsiteX36" fmla="*/ 2708476 w 4224759"/>
              <a:gd name="connsiteY36" fmla="*/ 659757 h 3080641"/>
              <a:gd name="connsiteX37" fmla="*/ 2743200 w 4224759"/>
              <a:gd name="connsiteY37" fmla="*/ 648183 h 3080641"/>
              <a:gd name="connsiteX38" fmla="*/ 2835797 w 4224759"/>
              <a:gd name="connsiteY38" fmla="*/ 636608 h 3080641"/>
              <a:gd name="connsiteX39" fmla="*/ 3646025 w 4224759"/>
              <a:gd name="connsiteY39" fmla="*/ 648183 h 3080641"/>
              <a:gd name="connsiteX40" fmla="*/ 3669175 w 4224759"/>
              <a:gd name="connsiteY40" fmla="*/ 671332 h 3080641"/>
              <a:gd name="connsiteX41" fmla="*/ 3657600 w 4224759"/>
              <a:gd name="connsiteY41" fmla="*/ 833377 h 3080641"/>
              <a:gd name="connsiteX42" fmla="*/ 3646025 w 4224759"/>
              <a:gd name="connsiteY42" fmla="*/ 868102 h 3080641"/>
              <a:gd name="connsiteX43" fmla="*/ 3576577 w 4224759"/>
              <a:gd name="connsiteY43" fmla="*/ 925975 h 3080641"/>
              <a:gd name="connsiteX44" fmla="*/ 3530278 w 4224759"/>
              <a:gd name="connsiteY44" fmla="*/ 937550 h 3080641"/>
              <a:gd name="connsiteX45" fmla="*/ 3252486 w 4224759"/>
              <a:gd name="connsiteY45" fmla="*/ 960699 h 3080641"/>
              <a:gd name="connsiteX46" fmla="*/ 2905245 w 4224759"/>
              <a:gd name="connsiteY46" fmla="*/ 972274 h 3080641"/>
              <a:gd name="connsiteX47" fmla="*/ 2754775 w 4224759"/>
              <a:gd name="connsiteY47" fmla="*/ 995423 h 3080641"/>
              <a:gd name="connsiteX48" fmla="*/ 2720050 w 4224759"/>
              <a:gd name="connsiteY48" fmla="*/ 1006998 h 3080641"/>
              <a:gd name="connsiteX49" fmla="*/ 2569580 w 4224759"/>
              <a:gd name="connsiteY49" fmla="*/ 1018572 h 3080641"/>
              <a:gd name="connsiteX50" fmla="*/ 1597306 w 4224759"/>
              <a:gd name="connsiteY50" fmla="*/ 1041722 h 3080641"/>
              <a:gd name="connsiteX51" fmla="*/ 1481559 w 4224759"/>
              <a:gd name="connsiteY51" fmla="*/ 1053296 h 3080641"/>
              <a:gd name="connsiteX52" fmla="*/ 1388962 w 4224759"/>
              <a:gd name="connsiteY52" fmla="*/ 1064871 h 3080641"/>
              <a:gd name="connsiteX53" fmla="*/ 590309 w 4224759"/>
              <a:gd name="connsiteY53" fmla="*/ 1076446 h 3080641"/>
              <a:gd name="connsiteX54" fmla="*/ 462987 w 4224759"/>
              <a:gd name="connsiteY54" fmla="*/ 1099595 h 3080641"/>
              <a:gd name="connsiteX55" fmla="*/ 428263 w 4224759"/>
              <a:gd name="connsiteY55" fmla="*/ 1111170 h 3080641"/>
              <a:gd name="connsiteX56" fmla="*/ 324091 w 4224759"/>
              <a:gd name="connsiteY56" fmla="*/ 1122745 h 3080641"/>
              <a:gd name="connsiteX57" fmla="*/ 254643 w 4224759"/>
              <a:gd name="connsiteY57" fmla="*/ 1134319 h 3080641"/>
              <a:gd name="connsiteX58" fmla="*/ 196769 w 4224759"/>
              <a:gd name="connsiteY58" fmla="*/ 1145894 h 3080641"/>
              <a:gd name="connsiteX59" fmla="*/ 127321 w 4224759"/>
              <a:gd name="connsiteY59" fmla="*/ 1169043 h 3080641"/>
              <a:gd name="connsiteX60" fmla="*/ 104172 w 4224759"/>
              <a:gd name="connsiteY60" fmla="*/ 1192193 h 3080641"/>
              <a:gd name="connsiteX61" fmla="*/ 104172 w 4224759"/>
              <a:gd name="connsiteY61" fmla="*/ 1342664 h 3080641"/>
              <a:gd name="connsiteX62" fmla="*/ 138896 w 4224759"/>
              <a:gd name="connsiteY62" fmla="*/ 1365813 h 3080641"/>
              <a:gd name="connsiteX63" fmla="*/ 254643 w 4224759"/>
              <a:gd name="connsiteY63" fmla="*/ 1388962 h 3080641"/>
              <a:gd name="connsiteX64" fmla="*/ 3009418 w 4224759"/>
              <a:gd name="connsiteY64" fmla="*/ 1377388 h 3080641"/>
              <a:gd name="connsiteX65" fmla="*/ 3611301 w 4224759"/>
              <a:gd name="connsiteY65" fmla="*/ 1388962 h 3080641"/>
              <a:gd name="connsiteX66" fmla="*/ 3634450 w 4224759"/>
              <a:gd name="connsiteY66" fmla="*/ 1458410 h 3080641"/>
              <a:gd name="connsiteX67" fmla="*/ 3622876 w 4224759"/>
              <a:gd name="connsiteY67" fmla="*/ 1527858 h 3080641"/>
              <a:gd name="connsiteX68" fmla="*/ 3565002 w 4224759"/>
              <a:gd name="connsiteY68" fmla="*/ 1562583 h 3080641"/>
              <a:gd name="connsiteX69" fmla="*/ 3530278 w 4224759"/>
              <a:gd name="connsiteY69" fmla="*/ 1585732 h 3080641"/>
              <a:gd name="connsiteX70" fmla="*/ 3414531 w 4224759"/>
              <a:gd name="connsiteY70" fmla="*/ 1620456 h 3080641"/>
              <a:gd name="connsiteX71" fmla="*/ 3171463 w 4224759"/>
              <a:gd name="connsiteY71" fmla="*/ 1632031 h 3080641"/>
              <a:gd name="connsiteX72" fmla="*/ 1122744 w 4224759"/>
              <a:gd name="connsiteY72" fmla="*/ 1655180 h 3080641"/>
              <a:gd name="connsiteX73" fmla="*/ 1018572 w 4224759"/>
              <a:gd name="connsiteY73" fmla="*/ 1666755 h 3080641"/>
              <a:gd name="connsiteX74" fmla="*/ 682906 w 4224759"/>
              <a:gd name="connsiteY74" fmla="*/ 1689904 h 3080641"/>
              <a:gd name="connsiteX75" fmla="*/ 567159 w 4224759"/>
              <a:gd name="connsiteY75" fmla="*/ 1713053 h 3080641"/>
              <a:gd name="connsiteX76" fmla="*/ 532435 w 4224759"/>
              <a:gd name="connsiteY76" fmla="*/ 1724628 h 3080641"/>
              <a:gd name="connsiteX77" fmla="*/ 451412 w 4224759"/>
              <a:gd name="connsiteY77" fmla="*/ 1747777 h 3080641"/>
              <a:gd name="connsiteX78" fmla="*/ 416688 w 4224759"/>
              <a:gd name="connsiteY78" fmla="*/ 1770927 h 3080641"/>
              <a:gd name="connsiteX79" fmla="*/ 324091 w 4224759"/>
              <a:gd name="connsiteY79" fmla="*/ 1794076 h 3080641"/>
              <a:gd name="connsiteX80" fmla="*/ 254643 w 4224759"/>
              <a:gd name="connsiteY80" fmla="*/ 1828800 h 3080641"/>
              <a:gd name="connsiteX81" fmla="*/ 219919 w 4224759"/>
              <a:gd name="connsiteY81" fmla="*/ 1851950 h 3080641"/>
              <a:gd name="connsiteX82" fmla="*/ 196769 w 4224759"/>
              <a:gd name="connsiteY82" fmla="*/ 1886674 h 3080641"/>
              <a:gd name="connsiteX83" fmla="*/ 173620 w 4224759"/>
              <a:gd name="connsiteY83" fmla="*/ 1956122 h 3080641"/>
              <a:gd name="connsiteX84" fmla="*/ 196769 w 4224759"/>
              <a:gd name="connsiteY84" fmla="*/ 2037145 h 3080641"/>
              <a:gd name="connsiteX85" fmla="*/ 231493 w 4224759"/>
              <a:gd name="connsiteY85" fmla="*/ 2048719 h 3080641"/>
              <a:gd name="connsiteX86" fmla="*/ 1504709 w 4224759"/>
              <a:gd name="connsiteY86" fmla="*/ 2060294 h 3080641"/>
              <a:gd name="connsiteX87" fmla="*/ 3136739 w 4224759"/>
              <a:gd name="connsiteY87" fmla="*/ 2048719 h 3080641"/>
              <a:gd name="connsiteX88" fmla="*/ 3206187 w 4224759"/>
              <a:gd name="connsiteY88" fmla="*/ 2037145 h 3080641"/>
              <a:gd name="connsiteX89" fmla="*/ 4178461 w 4224759"/>
              <a:gd name="connsiteY89" fmla="*/ 2048719 h 3080641"/>
              <a:gd name="connsiteX90" fmla="*/ 4201610 w 4224759"/>
              <a:gd name="connsiteY90" fmla="*/ 2071869 h 3080641"/>
              <a:gd name="connsiteX91" fmla="*/ 4224759 w 4224759"/>
              <a:gd name="connsiteY91" fmla="*/ 2141317 h 3080641"/>
              <a:gd name="connsiteX92" fmla="*/ 4213185 w 4224759"/>
              <a:gd name="connsiteY92" fmla="*/ 2222340 h 3080641"/>
              <a:gd name="connsiteX93" fmla="*/ 4166886 w 4224759"/>
              <a:gd name="connsiteY93" fmla="*/ 2291788 h 3080641"/>
              <a:gd name="connsiteX94" fmla="*/ 4143737 w 4224759"/>
              <a:gd name="connsiteY94" fmla="*/ 2326512 h 3080641"/>
              <a:gd name="connsiteX95" fmla="*/ 4109012 w 4224759"/>
              <a:gd name="connsiteY95" fmla="*/ 2349661 h 3080641"/>
              <a:gd name="connsiteX96" fmla="*/ 4062714 w 4224759"/>
              <a:gd name="connsiteY96" fmla="*/ 2372810 h 3080641"/>
              <a:gd name="connsiteX97" fmla="*/ 4004840 w 4224759"/>
              <a:gd name="connsiteY97" fmla="*/ 2419109 h 3080641"/>
              <a:gd name="connsiteX98" fmla="*/ 3935392 w 4224759"/>
              <a:gd name="connsiteY98" fmla="*/ 2442258 h 3080641"/>
              <a:gd name="connsiteX99" fmla="*/ 3854369 w 4224759"/>
              <a:gd name="connsiteY99" fmla="*/ 2476983 h 3080641"/>
              <a:gd name="connsiteX100" fmla="*/ 3773347 w 4224759"/>
              <a:gd name="connsiteY100" fmla="*/ 2500132 h 3080641"/>
              <a:gd name="connsiteX101" fmla="*/ 3692324 w 4224759"/>
              <a:gd name="connsiteY101" fmla="*/ 2511707 h 3080641"/>
              <a:gd name="connsiteX102" fmla="*/ 1562582 w 4224759"/>
              <a:gd name="connsiteY102" fmla="*/ 2534856 h 3080641"/>
              <a:gd name="connsiteX103" fmla="*/ 1481559 w 4224759"/>
              <a:gd name="connsiteY103" fmla="*/ 2546431 h 3080641"/>
              <a:gd name="connsiteX104" fmla="*/ 1076445 w 4224759"/>
              <a:gd name="connsiteY104" fmla="*/ 2558005 h 3080641"/>
              <a:gd name="connsiteX105" fmla="*/ 995423 w 4224759"/>
              <a:gd name="connsiteY105" fmla="*/ 2569580 h 3080641"/>
              <a:gd name="connsiteX106" fmla="*/ 891250 w 4224759"/>
              <a:gd name="connsiteY106" fmla="*/ 2604304 h 3080641"/>
              <a:gd name="connsiteX107" fmla="*/ 798653 w 4224759"/>
              <a:gd name="connsiteY107" fmla="*/ 2615879 h 3080641"/>
              <a:gd name="connsiteX108" fmla="*/ 694481 w 4224759"/>
              <a:gd name="connsiteY108" fmla="*/ 2662177 h 3080641"/>
              <a:gd name="connsiteX109" fmla="*/ 659757 w 4224759"/>
              <a:gd name="connsiteY109" fmla="*/ 2801074 h 3080641"/>
              <a:gd name="connsiteX110" fmla="*/ 821802 w 4224759"/>
              <a:gd name="connsiteY110" fmla="*/ 2835798 h 3080641"/>
              <a:gd name="connsiteX111" fmla="*/ 925975 w 4224759"/>
              <a:gd name="connsiteY111" fmla="*/ 2847372 h 3080641"/>
              <a:gd name="connsiteX112" fmla="*/ 1111169 w 4224759"/>
              <a:gd name="connsiteY112" fmla="*/ 2870522 h 3080641"/>
              <a:gd name="connsiteX113" fmla="*/ 1331088 w 4224759"/>
              <a:gd name="connsiteY113" fmla="*/ 2882096 h 3080641"/>
              <a:gd name="connsiteX114" fmla="*/ 1805650 w 4224759"/>
              <a:gd name="connsiteY114" fmla="*/ 2905246 h 3080641"/>
              <a:gd name="connsiteX115" fmla="*/ 1863524 w 4224759"/>
              <a:gd name="connsiteY115" fmla="*/ 2916821 h 3080641"/>
              <a:gd name="connsiteX116" fmla="*/ 2002420 w 4224759"/>
              <a:gd name="connsiteY116" fmla="*/ 2928395 h 3080641"/>
              <a:gd name="connsiteX117" fmla="*/ 2013995 w 4224759"/>
              <a:gd name="connsiteY117" fmla="*/ 2893671 h 3080641"/>
              <a:gd name="connsiteX118" fmla="*/ 1967696 w 4224759"/>
              <a:gd name="connsiteY118" fmla="*/ 2847372 h 3080641"/>
              <a:gd name="connsiteX119" fmla="*/ 1898248 w 4224759"/>
              <a:gd name="connsiteY119" fmla="*/ 2801074 h 3080641"/>
              <a:gd name="connsiteX120" fmla="*/ 1828800 w 4224759"/>
              <a:gd name="connsiteY120" fmla="*/ 2766350 h 3080641"/>
              <a:gd name="connsiteX121" fmla="*/ 1875099 w 4224759"/>
              <a:gd name="connsiteY121" fmla="*/ 2835798 h 3080641"/>
              <a:gd name="connsiteX122" fmla="*/ 1909823 w 4224759"/>
              <a:gd name="connsiteY122" fmla="*/ 2847372 h 3080641"/>
              <a:gd name="connsiteX123" fmla="*/ 1967696 w 4224759"/>
              <a:gd name="connsiteY123" fmla="*/ 2882096 h 3080641"/>
              <a:gd name="connsiteX124" fmla="*/ 2037144 w 4224759"/>
              <a:gd name="connsiteY124" fmla="*/ 2916821 h 3080641"/>
              <a:gd name="connsiteX125" fmla="*/ 2025569 w 4224759"/>
              <a:gd name="connsiteY125" fmla="*/ 2963119 h 3080641"/>
              <a:gd name="connsiteX126" fmla="*/ 1967696 w 4224759"/>
              <a:gd name="connsiteY126" fmla="*/ 3009418 h 3080641"/>
              <a:gd name="connsiteX127" fmla="*/ 1932972 w 4224759"/>
              <a:gd name="connsiteY127" fmla="*/ 3044142 h 3080641"/>
              <a:gd name="connsiteX128" fmla="*/ 1863524 w 4224759"/>
              <a:gd name="connsiteY128" fmla="*/ 3067291 h 3080641"/>
              <a:gd name="connsiteX129" fmla="*/ 1828800 w 4224759"/>
              <a:gd name="connsiteY129" fmla="*/ 3078866 h 3080641"/>
              <a:gd name="connsiteX130" fmla="*/ 1863524 w 4224759"/>
              <a:gd name="connsiteY130" fmla="*/ 3055717 h 3080641"/>
              <a:gd name="connsiteX131" fmla="*/ 1886673 w 4224759"/>
              <a:gd name="connsiteY131" fmla="*/ 3032567 h 3080641"/>
              <a:gd name="connsiteX132" fmla="*/ 1956121 w 4224759"/>
              <a:gd name="connsiteY132" fmla="*/ 3009418 h 3080641"/>
              <a:gd name="connsiteX133" fmla="*/ 2013995 w 4224759"/>
              <a:gd name="connsiteY133" fmla="*/ 2974694 h 3080641"/>
              <a:gd name="connsiteX134" fmla="*/ 2037144 w 4224759"/>
              <a:gd name="connsiteY134" fmla="*/ 2951545 h 308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224759" h="3080641">
                <a:moveTo>
                  <a:pt x="57873" y="11575"/>
                </a:moveTo>
                <a:lnTo>
                  <a:pt x="1666754" y="0"/>
                </a:lnTo>
                <a:cubicBezTo>
                  <a:pt x="2029448" y="0"/>
                  <a:pt x="2392206" y="2034"/>
                  <a:pt x="2754775" y="11575"/>
                </a:cubicBezTo>
                <a:cubicBezTo>
                  <a:pt x="2832297" y="13615"/>
                  <a:pt x="2986268" y="34724"/>
                  <a:pt x="2986268" y="34724"/>
                </a:cubicBezTo>
                <a:cubicBezTo>
                  <a:pt x="3080978" y="58402"/>
                  <a:pt x="2990429" y="38139"/>
                  <a:pt x="3148314" y="57874"/>
                </a:cubicBezTo>
                <a:cubicBezTo>
                  <a:pt x="3338629" y="81663"/>
                  <a:pt x="3109696" y="57317"/>
                  <a:pt x="3275635" y="81023"/>
                </a:cubicBezTo>
                <a:cubicBezTo>
                  <a:pt x="3310222" y="85964"/>
                  <a:pt x="3345083" y="88740"/>
                  <a:pt x="3379807" y="92598"/>
                </a:cubicBezTo>
                <a:cubicBezTo>
                  <a:pt x="3395240" y="96456"/>
                  <a:pt x="3410507" y="101052"/>
                  <a:pt x="3426106" y="104172"/>
                </a:cubicBezTo>
                <a:cubicBezTo>
                  <a:pt x="3449119" y="108775"/>
                  <a:pt x="3473580" y="107507"/>
                  <a:pt x="3495554" y="115747"/>
                </a:cubicBezTo>
                <a:cubicBezTo>
                  <a:pt x="3505772" y="119579"/>
                  <a:pt x="3510987" y="131180"/>
                  <a:pt x="3518704" y="138896"/>
                </a:cubicBezTo>
                <a:cubicBezTo>
                  <a:pt x="3514846" y="150471"/>
                  <a:pt x="3514751" y="164094"/>
                  <a:pt x="3507129" y="173621"/>
                </a:cubicBezTo>
                <a:cubicBezTo>
                  <a:pt x="3487119" y="198633"/>
                  <a:pt x="3424177" y="212846"/>
                  <a:pt x="3402957" y="219919"/>
                </a:cubicBezTo>
                <a:lnTo>
                  <a:pt x="3368233" y="231494"/>
                </a:lnTo>
                <a:cubicBezTo>
                  <a:pt x="3244096" y="272874"/>
                  <a:pt x="3357028" y="238785"/>
                  <a:pt x="3055716" y="254643"/>
                </a:cubicBezTo>
                <a:cubicBezTo>
                  <a:pt x="3001638" y="257489"/>
                  <a:pt x="2947686" y="262360"/>
                  <a:pt x="2893671" y="266218"/>
                </a:cubicBezTo>
                <a:cubicBezTo>
                  <a:pt x="2870522" y="270076"/>
                  <a:pt x="2847133" y="272702"/>
                  <a:pt x="2824223" y="277793"/>
                </a:cubicBezTo>
                <a:cubicBezTo>
                  <a:pt x="2812313" y="280440"/>
                  <a:pt x="2801503" y="287185"/>
                  <a:pt x="2789499" y="289367"/>
                </a:cubicBezTo>
                <a:cubicBezTo>
                  <a:pt x="2775090" y="291987"/>
                  <a:pt x="2601059" y="312432"/>
                  <a:pt x="2592729" y="312517"/>
                </a:cubicBezTo>
                <a:lnTo>
                  <a:pt x="416688" y="324091"/>
                </a:lnTo>
                <a:cubicBezTo>
                  <a:pt x="234976" y="354377"/>
                  <a:pt x="461205" y="312961"/>
                  <a:pt x="277792" y="358815"/>
                </a:cubicBezTo>
                <a:cubicBezTo>
                  <a:pt x="266893" y="361540"/>
                  <a:pt x="210356" y="374417"/>
                  <a:pt x="196769" y="381965"/>
                </a:cubicBezTo>
                <a:cubicBezTo>
                  <a:pt x="84020" y="444604"/>
                  <a:pt x="171502" y="417219"/>
                  <a:pt x="81023" y="439838"/>
                </a:cubicBezTo>
                <a:cubicBezTo>
                  <a:pt x="73306" y="451413"/>
                  <a:pt x="66563" y="463699"/>
                  <a:pt x="57873" y="474562"/>
                </a:cubicBezTo>
                <a:cubicBezTo>
                  <a:pt x="51056" y="483083"/>
                  <a:pt x="40777" y="488632"/>
                  <a:pt x="34724" y="497712"/>
                </a:cubicBezTo>
                <a:cubicBezTo>
                  <a:pt x="15654" y="526317"/>
                  <a:pt x="10289" y="547869"/>
                  <a:pt x="0" y="578734"/>
                </a:cubicBezTo>
                <a:cubicBezTo>
                  <a:pt x="7716" y="605742"/>
                  <a:pt x="12717" y="633678"/>
                  <a:pt x="23149" y="659757"/>
                </a:cubicBezTo>
                <a:cubicBezTo>
                  <a:pt x="28315" y="672673"/>
                  <a:pt x="37609" y="683618"/>
                  <a:pt x="46299" y="694481"/>
                </a:cubicBezTo>
                <a:cubicBezTo>
                  <a:pt x="59287" y="710716"/>
                  <a:pt x="85859" y="732932"/>
                  <a:pt x="104172" y="740780"/>
                </a:cubicBezTo>
                <a:cubicBezTo>
                  <a:pt x="126151" y="750200"/>
                  <a:pt x="204247" y="761317"/>
                  <a:pt x="219919" y="763929"/>
                </a:cubicBezTo>
                <a:lnTo>
                  <a:pt x="1111169" y="752355"/>
                </a:lnTo>
                <a:cubicBezTo>
                  <a:pt x="1138443" y="751706"/>
                  <a:pt x="1165149" y="744386"/>
                  <a:pt x="1192192" y="740780"/>
                </a:cubicBezTo>
                <a:cubicBezTo>
                  <a:pt x="1223025" y="736669"/>
                  <a:pt x="1254107" y="734319"/>
                  <a:pt x="1284790" y="729205"/>
                </a:cubicBezTo>
                <a:cubicBezTo>
                  <a:pt x="1351494" y="718088"/>
                  <a:pt x="1325736" y="707750"/>
                  <a:pt x="1412111" y="706056"/>
                </a:cubicBezTo>
                <a:lnTo>
                  <a:pt x="2511706" y="694481"/>
                </a:lnTo>
                <a:lnTo>
                  <a:pt x="2581154" y="682907"/>
                </a:lnTo>
                <a:cubicBezTo>
                  <a:pt x="2608119" y="678759"/>
                  <a:pt x="2635335" y="676212"/>
                  <a:pt x="2662177" y="671332"/>
                </a:cubicBezTo>
                <a:cubicBezTo>
                  <a:pt x="2677828" y="668486"/>
                  <a:pt x="2693180" y="664127"/>
                  <a:pt x="2708476" y="659757"/>
                </a:cubicBezTo>
                <a:cubicBezTo>
                  <a:pt x="2720207" y="656405"/>
                  <a:pt x="2731196" y="650366"/>
                  <a:pt x="2743200" y="648183"/>
                </a:cubicBezTo>
                <a:cubicBezTo>
                  <a:pt x="2773804" y="642619"/>
                  <a:pt x="2804931" y="640466"/>
                  <a:pt x="2835797" y="636608"/>
                </a:cubicBezTo>
                <a:cubicBezTo>
                  <a:pt x="3105873" y="640466"/>
                  <a:pt x="3376156" y="636938"/>
                  <a:pt x="3646025" y="648183"/>
                </a:cubicBezTo>
                <a:cubicBezTo>
                  <a:pt x="3656928" y="648637"/>
                  <a:pt x="3668494" y="660440"/>
                  <a:pt x="3669175" y="671332"/>
                </a:cubicBezTo>
                <a:cubicBezTo>
                  <a:pt x="3672553" y="725379"/>
                  <a:pt x="3663927" y="779595"/>
                  <a:pt x="3657600" y="833377"/>
                </a:cubicBezTo>
                <a:cubicBezTo>
                  <a:pt x="3656174" y="845495"/>
                  <a:pt x="3652793" y="857950"/>
                  <a:pt x="3646025" y="868102"/>
                </a:cubicBezTo>
                <a:cubicBezTo>
                  <a:pt x="3634900" y="884789"/>
                  <a:pt x="3596506" y="917434"/>
                  <a:pt x="3576577" y="925975"/>
                </a:cubicBezTo>
                <a:cubicBezTo>
                  <a:pt x="3561955" y="932241"/>
                  <a:pt x="3545929" y="934704"/>
                  <a:pt x="3530278" y="937550"/>
                </a:cubicBezTo>
                <a:cubicBezTo>
                  <a:pt x="3435950" y="954700"/>
                  <a:pt x="3351891" y="956469"/>
                  <a:pt x="3252486" y="960699"/>
                </a:cubicBezTo>
                <a:lnTo>
                  <a:pt x="2905245" y="972274"/>
                </a:lnTo>
                <a:cubicBezTo>
                  <a:pt x="2849013" y="979303"/>
                  <a:pt x="2807804" y="982165"/>
                  <a:pt x="2754775" y="995423"/>
                </a:cubicBezTo>
                <a:cubicBezTo>
                  <a:pt x="2742938" y="998382"/>
                  <a:pt x="2732157" y="1005485"/>
                  <a:pt x="2720050" y="1006998"/>
                </a:cubicBezTo>
                <a:cubicBezTo>
                  <a:pt x="2670134" y="1013237"/>
                  <a:pt x="2619737" y="1014714"/>
                  <a:pt x="2569580" y="1018572"/>
                </a:cubicBezTo>
                <a:cubicBezTo>
                  <a:pt x="2237208" y="1129366"/>
                  <a:pt x="2576435" y="1020203"/>
                  <a:pt x="1597306" y="1041722"/>
                </a:cubicBezTo>
                <a:cubicBezTo>
                  <a:pt x="1558541" y="1042574"/>
                  <a:pt x="1520097" y="1049014"/>
                  <a:pt x="1481559" y="1053296"/>
                </a:cubicBezTo>
                <a:cubicBezTo>
                  <a:pt x="1450643" y="1056731"/>
                  <a:pt x="1420057" y="1064063"/>
                  <a:pt x="1388962" y="1064871"/>
                </a:cubicBezTo>
                <a:cubicBezTo>
                  <a:pt x="1122806" y="1071784"/>
                  <a:pt x="856527" y="1072588"/>
                  <a:pt x="590309" y="1076446"/>
                </a:cubicBezTo>
                <a:cubicBezTo>
                  <a:pt x="453060" y="1110759"/>
                  <a:pt x="670344" y="1058124"/>
                  <a:pt x="462987" y="1099595"/>
                </a:cubicBezTo>
                <a:cubicBezTo>
                  <a:pt x="451023" y="1101988"/>
                  <a:pt x="440298" y="1109164"/>
                  <a:pt x="428263" y="1111170"/>
                </a:cubicBezTo>
                <a:cubicBezTo>
                  <a:pt x="393801" y="1116914"/>
                  <a:pt x="358722" y="1118128"/>
                  <a:pt x="324091" y="1122745"/>
                </a:cubicBezTo>
                <a:cubicBezTo>
                  <a:pt x="300828" y="1125847"/>
                  <a:pt x="277733" y="1130121"/>
                  <a:pt x="254643" y="1134319"/>
                </a:cubicBezTo>
                <a:cubicBezTo>
                  <a:pt x="235287" y="1137838"/>
                  <a:pt x="215749" y="1140718"/>
                  <a:pt x="196769" y="1145894"/>
                </a:cubicBezTo>
                <a:cubicBezTo>
                  <a:pt x="173227" y="1152314"/>
                  <a:pt x="127321" y="1169043"/>
                  <a:pt x="127321" y="1169043"/>
                </a:cubicBezTo>
                <a:cubicBezTo>
                  <a:pt x="119605" y="1176760"/>
                  <a:pt x="109787" y="1182835"/>
                  <a:pt x="104172" y="1192193"/>
                </a:cubicBezTo>
                <a:cubicBezTo>
                  <a:pt x="79561" y="1233212"/>
                  <a:pt x="93843" y="1311676"/>
                  <a:pt x="104172" y="1342664"/>
                </a:cubicBezTo>
                <a:cubicBezTo>
                  <a:pt x="108571" y="1355861"/>
                  <a:pt x="126110" y="1360333"/>
                  <a:pt x="138896" y="1365813"/>
                </a:cubicBezTo>
                <a:cubicBezTo>
                  <a:pt x="160875" y="1375233"/>
                  <a:pt x="238971" y="1386350"/>
                  <a:pt x="254643" y="1388962"/>
                </a:cubicBezTo>
                <a:lnTo>
                  <a:pt x="3009418" y="1377388"/>
                </a:lnTo>
                <a:cubicBezTo>
                  <a:pt x="3210083" y="1377388"/>
                  <a:pt x="3412301" y="1363166"/>
                  <a:pt x="3611301" y="1388962"/>
                </a:cubicBezTo>
                <a:cubicBezTo>
                  <a:pt x="3635500" y="1392099"/>
                  <a:pt x="3634450" y="1458410"/>
                  <a:pt x="3634450" y="1458410"/>
                </a:cubicBezTo>
                <a:cubicBezTo>
                  <a:pt x="3630592" y="1481559"/>
                  <a:pt x="3631116" y="1505884"/>
                  <a:pt x="3622876" y="1527858"/>
                </a:cubicBezTo>
                <a:cubicBezTo>
                  <a:pt x="3612442" y="1555683"/>
                  <a:pt x="3586218" y="1551975"/>
                  <a:pt x="3565002" y="1562583"/>
                </a:cubicBezTo>
                <a:cubicBezTo>
                  <a:pt x="3552560" y="1568804"/>
                  <a:pt x="3542990" y="1580082"/>
                  <a:pt x="3530278" y="1585732"/>
                </a:cubicBezTo>
                <a:cubicBezTo>
                  <a:pt x="3521581" y="1589597"/>
                  <a:pt x="3435059" y="1618814"/>
                  <a:pt x="3414531" y="1620456"/>
                </a:cubicBezTo>
                <a:cubicBezTo>
                  <a:pt x="3333675" y="1626925"/>
                  <a:pt x="3252486" y="1628173"/>
                  <a:pt x="3171463" y="1632031"/>
                </a:cubicBezTo>
                <a:cubicBezTo>
                  <a:pt x="2508902" y="1797661"/>
                  <a:pt x="1805653" y="1647675"/>
                  <a:pt x="1122744" y="1655180"/>
                </a:cubicBezTo>
                <a:cubicBezTo>
                  <a:pt x="1087808" y="1655564"/>
                  <a:pt x="1053421" y="1664266"/>
                  <a:pt x="1018572" y="1666755"/>
                </a:cubicBezTo>
                <a:cubicBezTo>
                  <a:pt x="589778" y="1697383"/>
                  <a:pt x="961574" y="1662037"/>
                  <a:pt x="682906" y="1689904"/>
                </a:cubicBezTo>
                <a:cubicBezTo>
                  <a:pt x="644324" y="1697620"/>
                  <a:pt x="604486" y="1700610"/>
                  <a:pt x="567159" y="1713053"/>
                </a:cubicBezTo>
                <a:cubicBezTo>
                  <a:pt x="555584" y="1716911"/>
                  <a:pt x="544166" y="1721276"/>
                  <a:pt x="532435" y="1724628"/>
                </a:cubicBezTo>
                <a:cubicBezTo>
                  <a:pt x="430663" y="1753707"/>
                  <a:pt x="534697" y="1720018"/>
                  <a:pt x="451412" y="1747777"/>
                </a:cubicBezTo>
                <a:cubicBezTo>
                  <a:pt x="439837" y="1755494"/>
                  <a:pt x="429130" y="1764706"/>
                  <a:pt x="416688" y="1770927"/>
                </a:cubicBezTo>
                <a:cubicBezTo>
                  <a:pt x="392959" y="1782792"/>
                  <a:pt x="346106" y="1789673"/>
                  <a:pt x="324091" y="1794076"/>
                </a:cubicBezTo>
                <a:cubicBezTo>
                  <a:pt x="224576" y="1860421"/>
                  <a:pt x="350486" y="1780879"/>
                  <a:pt x="254643" y="1828800"/>
                </a:cubicBezTo>
                <a:cubicBezTo>
                  <a:pt x="242200" y="1835021"/>
                  <a:pt x="231494" y="1844233"/>
                  <a:pt x="219919" y="1851950"/>
                </a:cubicBezTo>
                <a:cubicBezTo>
                  <a:pt x="212202" y="1863525"/>
                  <a:pt x="202419" y="1873962"/>
                  <a:pt x="196769" y="1886674"/>
                </a:cubicBezTo>
                <a:cubicBezTo>
                  <a:pt x="186859" y="1908972"/>
                  <a:pt x="173620" y="1956122"/>
                  <a:pt x="173620" y="1956122"/>
                </a:cubicBezTo>
                <a:cubicBezTo>
                  <a:pt x="181336" y="1983130"/>
                  <a:pt x="181882" y="2013326"/>
                  <a:pt x="196769" y="2037145"/>
                </a:cubicBezTo>
                <a:cubicBezTo>
                  <a:pt x="203235" y="2047491"/>
                  <a:pt x="219294" y="2048503"/>
                  <a:pt x="231493" y="2048719"/>
                </a:cubicBezTo>
                <a:lnTo>
                  <a:pt x="1504709" y="2060294"/>
                </a:lnTo>
                <a:lnTo>
                  <a:pt x="3136739" y="2048719"/>
                </a:lnTo>
                <a:cubicBezTo>
                  <a:pt x="3160205" y="2048400"/>
                  <a:pt x="3182718" y="2037145"/>
                  <a:pt x="3206187" y="2037145"/>
                </a:cubicBezTo>
                <a:cubicBezTo>
                  <a:pt x="3530301" y="2037145"/>
                  <a:pt x="3854370" y="2044861"/>
                  <a:pt x="4178461" y="2048719"/>
                </a:cubicBezTo>
                <a:cubicBezTo>
                  <a:pt x="4186177" y="2056436"/>
                  <a:pt x="4196730" y="2062108"/>
                  <a:pt x="4201610" y="2071869"/>
                </a:cubicBezTo>
                <a:cubicBezTo>
                  <a:pt x="4212522" y="2093694"/>
                  <a:pt x="4224759" y="2141317"/>
                  <a:pt x="4224759" y="2141317"/>
                </a:cubicBezTo>
                <a:cubicBezTo>
                  <a:pt x="4220901" y="2168325"/>
                  <a:pt x="4222979" y="2196877"/>
                  <a:pt x="4213185" y="2222340"/>
                </a:cubicBezTo>
                <a:cubicBezTo>
                  <a:pt x="4203198" y="2248308"/>
                  <a:pt x="4182319" y="2268639"/>
                  <a:pt x="4166886" y="2291788"/>
                </a:cubicBezTo>
                <a:cubicBezTo>
                  <a:pt x="4159170" y="2303363"/>
                  <a:pt x="4155312" y="2318796"/>
                  <a:pt x="4143737" y="2326512"/>
                </a:cubicBezTo>
                <a:cubicBezTo>
                  <a:pt x="4132162" y="2334228"/>
                  <a:pt x="4121090" y="2342759"/>
                  <a:pt x="4109012" y="2349661"/>
                </a:cubicBezTo>
                <a:cubicBezTo>
                  <a:pt x="4094031" y="2358221"/>
                  <a:pt x="4077070" y="2363239"/>
                  <a:pt x="4062714" y="2372810"/>
                </a:cubicBezTo>
                <a:cubicBezTo>
                  <a:pt x="4014613" y="2404878"/>
                  <a:pt x="4067911" y="2391078"/>
                  <a:pt x="4004840" y="2419109"/>
                </a:cubicBezTo>
                <a:cubicBezTo>
                  <a:pt x="3982542" y="2429019"/>
                  <a:pt x="3935392" y="2442258"/>
                  <a:pt x="3935392" y="2442258"/>
                </a:cubicBezTo>
                <a:cubicBezTo>
                  <a:pt x="3895797" y="2481855"/>
                  <a:pt x="3927514" y="2458697"/>
                  <a:pt x="3854369" y="2476983"/>
                </a:cubicBezTo>
                <a:cubicBezTo>
                  <a:pt x="3788266" y="2493508"/>
                  <a:pt x="3852718" y="2485701"/>
                  <a:pt x="3773347" y="2500132"/>
                </a:cubicBezTo>
                <a:cubicBezTo>
                  <a:pt x="3746505" y="2505012"/>
                  <a:pt x="3719332" y="2507849"/>
                  <a:pt x="3692324" y="2511707"/>
                </a:cubicBezTo>
                <a:cubicBezTo>
                  <a:pt x="3018797" y="2736203"/>
                  <a:pt x="2272498" y="2527303"/>
                  <a:pt x="1562582" y="2534856"/>
                </a:cubicBezTo>
                <a:cubicBezTo>
                  <a:pt x="1535302" y="2535146"/>
                  <a:pt x="1508810" y="2545133"/>
                  <a:pt x="1481559" y="2546431"/>
                </a:cubicBezTo>
                <a:cubicBezTo>
                  <a:pt x="1346619" y="2552857"/>
                  <a:pt x="1211483" y="2554147"/>
                  <a:pt x="1076445" y="2558005"/>
                </a:cubicBezTo>
                <a:cubicBezTo>
                  <a:pt x="1049438" y="2561863"/>
                  <a:pt x="1021890" y="2562963"/>
                  <a:pt x="995423" y="2569580"/>
                </a:cubicBezTo>
                <a:cubicBezTo>
                  <a:pt x="959913" y="2578457"/>
                  <a:pt x="927570" y="2599764"/>
                  <a:pt x="891250" y="2604304"/>
                </a:cubicBezTo>
                <a:lnTo>
                  <a:pt x="798653" y="2615879"/>
                </a:lnTo>
                <a:cubicBezTo>
                  <a:pt x="716008" y="2643427"/>
                  <a:pt x="749508" y="2625493"/>
                  <a:pt x="694481" y="2662177"/>
                </a:cubicBezTo>
                <a:cubicBezTo>
                  <a:pt x="676124" y="2689713"/>
                  <a:pt x="609058" y="2756008"/>
                  <a:pt x="659757" y="2801074"/>
                </a:cubicBezTo>
                <a:cubicBezTo>
                  <a:pt x="671539" y="2811547"/>
                  <a:pt x="797379" y="2832542"/>
                  <a:pt x="821802" y="2835798"/>
                </a:cubicBezTo>
                <a:cubicBezTo>
                  <a:pt x="856434" y="2840415"/>
                  <a:pt x="891286" y="2843209"/>
                  <a:pt x="925975" y="2847372"/>
                </a:cubicBezTo>
                <a:cubicBezTo>
                  <a:pt x="987744" y="2854784"/>
                  <a:pt x="1049043" y="2867252"/>
                  <a:pt x="1111169" y="2870522"/>
                </a:cubicBezTo>
                <a:lnTo>
                  <a:pt x="1331088" y="2882096"/>
                </a:lnTo>
                <a:cubicBezTo>
                  <a:pt x="1520964" y="2929566"/>
                  <a:pt x="1316291" y="2881943"/>
                  <a:pt x="1805650" y="2905246"/>
                </a:cubicBezTo>
                <a:cubicBezTo>
                  <a:pt x="1825301" y="2906182"/>
                  <a:pt x="1843985" y="2914522"/>
                  <a:pt x="1863524" y="2916821"/>
                </a:cubicBezTo>
                <a:cubicBezTo>
                  <a:pt x="1909665" y="2922249"/>
                  <a:pt x="1956121" y="2924537"/>
                  <a:pt x="2002420" y="2928395"/>
                </a:cubicBezTo>
                <a:cubicBezTo>
                  <a:pt x="2006278" y="2916820"/>
                  <a:pt x="2018801" y="2904885"/>
                  <a:pt x="2013995" y="2893671"/>
                </a:cubicBezTo>
                <a:cubicBezTo>
                  <a:pt x="2005398" y="2873610"/>
                  <a:pt x="1985856" y="2859479"/>
                  <a:pt x="1967696" y="2847372"/>
                </a:cubicBezTo>
                <a:cubicBezTo>
                  <a:pt x="1944547" y="2831939"/>
                  <a:pt x="1924642" y="2809872"/>
                  <a:pt x="1898248" y="2801074"/>
                </a:cubicBezTo>
                <a:cubicBezTo>
                  <a:pt x="1850327" y="2785100"/>
                  <a:pt x="1873676" y="2796267"/>
                  <a:pt x="1828800" y="2766350"/>
                </a:cubicBezTo>
                <a:cubicBezTo>
                  <a:pt x="1840935" y="2802754"/>
                  <a:pt x="1837941" y="2811026"/>
                  <a:pt x="1875099" y="2835798"/>
                </a:cubicBezTo>
                <a:cubicBezTo>
                  <a:pt x="1885251" y="2842566"/>
                  <a:pt x="1898248" y="2843514"/>
                  <a:pt x="1909823" y="2847372"/>
                </a:cubicBezTo>
                <a:cubicBezTo>
                  <a:pt x="1955039" y="2892590"/>
                  <a:pt x="1907593" y="2852045"/>
                  <a:pt x="1967696" y="2882096"/>
                </a:cubicBezTo>
                <a:cubicBezTo>
                  <a:pt x="2057455" y="2926975"/>
                  <a:pt x="1949858" y="2887725"/>
                  <a:pt x="2037144" y="2916821"/>
                </a:cubicBezTo>
                <a:cubicBezTo>
                  <a:pt x="2033286" y="2932254"/>
                  <a:pt x="2032683" y="2948891"/>
                  <a:pt x="2025569" y="2963119"/>
                </a:cubicBezTo>
                <a:cubicBezTo>
                  <a:pt x="2015946" y="2982364"/>
                  <a:pt x="1981719" y="2997732"/>
                  <a:pt x="1967696" y="3009418"/>
                </a:cubicBezTo>
                <a:cubicBezTo>
                  <a:pt x="1955121" y="3019897"/>
                  <a:pt x="1947281" y="3036193"/>
                  <a:pt x="1932972" y="3044142"/>
                </a:cubicBezTo>
                <a:cubicBezTo>
                  <a:pt x="1911641" y="3055992"/>
                  <a:pt x="1886673" y="3059575"/>
                  <a:pt x="1863524" y="3067291"/>
                </a:cubicBezTo>
                <a:cubicBezTo>
                  <a:pt x="1851949" y="3071149"/>
                  <a:pt x="1818648" y="3085634"/>
                  <a:pt x="1828800" y="3078866"/>
                </a:cubicBezTo>
                <a:cubicBezTo>
                  <a:pt x="1840375" y="3071150"/>
                  <a:pt x="1852661" y="3064407"/>
                  <a:pt x="1863524" y="3055717"/>
                </a:cubicBezTo>
                <a:cubicBezTo>
                  <a:pt x="1872045" y="3048900"/>
                  <a:pt x="1876912" y="3037447"/>
                  <a:pt x="1886673" y="3032567"/>
                </a:cubicBezTo>
                <a:cubicBezTo>
                  <a:pt x="1908498" y="3021654"/>
                  <a:pt x="1956121" y="3009418"/>
                  <a:pt x="1956121" y="3009418"/>
                </a:cubicBezTo>
                <a:cubicBezTo>
                  <a:pt x="2014780" y="2950762"/>
                  <a:pt x="1938864" y="3019773"/>
                  <a:pt x="2013995" y="2974694"/>
                </a:cubicBezTo>
                <a:cubicBezTo>
                  <a:pt x="2023352" y="2969080"/>
                  <a:pt x="2029428" y="2959261"/>
                  <a:pt x="2037144" y="2951545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27593" y="1295857"/>
            <a:ext cx="1269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persons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8778" y="3131984"/>
            <a:ext cx="615553" cy="11164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records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32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nix">
  <a:themeElements>
    <a:clrScheme name="Phoenix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Phoenix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hoenix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601</Words>
  <Application>Microsoft Office PowerPoint</Application>
  <PresentationFormat>On-screen Show (4:3)</PresentationFormat>
  <Paragraphs>116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Phoenix</vt:lpstr>
      <vt:lpstr>Yule Distribution</vt:lpstr>
      <vt:lpstr>Outline</vt:lpstr>
      <vt:lpstr>Introduction</vt:lpstr>
      <vt:lpstr>Definition</vt:lpstr>
      <vt:lpstr>Graphs of p.m.f and c.d.f  (Discrete Distribution!)</vt:lpstr>
      <vt:lpstr>Parameters of the general Yule Distribution</vt:lpstr>
      <vt:lpstr>Applications</vt:lpstr>
      <vt:lpstr>Superstar phenomenon (Chung &amp; Cox)</vt:lpstr>
      <vt:lpstr>Yule Process</vt:lpstr>
      <vt:lpstr>Superstar Example (empirical analysis)</vt:lpstr>
      <vt:lpstr>Superstar example continued</vt:lpstr>
      <vt:lpstr>Superstar Example Parameters</vt:lpstr>
      <vt:lpstr>Alternative Measures of Center</vt:lpstr>
      <vt:lpstr>Slide 14</vt:lpstr>
      <vt:lpstr>Criticisms</vt:lpstr>
      <vt:lpstr>Conclusions</vt:lpstr>
      <vt:lpstr>Thanks! Questions?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Brad Hartlaub</cp:lastModifiedBy>
  <cp:revision>38</cp:revision>
  <dcterms:created xsi:type="dcterms:W3CDTF">2012-12-10T00:20:33Z</dcterms:created>
  <dcterms:modified xsi:type="dcterms:W3CDTF">2012-12-10T21:20:28Z</dcterms:modified>
</cp:coreProperties>
</file>